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drawings/drawing1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0" r:id="rId1"/>
  </p:sldMasterIdLst>
  <p:notesMasterIdLst>
    <p:notesMasterId r:id="rId14"/>
  </p:notesMasterIdLst>
  <p:sldIdLst>
    <p:sldId id="370" r:id="rId2"/>
    <p:sldId id="372" r:id="rId3"/>
    <p:sldId id="373" r:id="rId4"/>
    <p:sldId id="374" r:id="rId5"/>
    <p:sldId id="375" r:id="rId6"/>
    <p:sldId id="376" r:id="rId7"/>
    <p:sldId id="377" r:id="rId8"/>
    <p:sldId id="378" r:id="rId9"/>
    <p:sldId id="380" r:id="rId10"/>
    <p:sldId id="379" r:id="rId11"/>
    <p:sldId id="381" r:id="rId12"/>
    <p:sldId id="382" r:id="rId13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FFFF66"/>
    <a:srgbClr val="66CCFF"/>
    <a:srgbClr val="993366"/>
    <a:srgbClr val="CC00FF"/>
    <a:srgbClr val="FFFF00"/>
    <a:srgbClr val="FF33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 autoAdjust="0"/>
    <p:restoredTop sz="93827" autoAdjust="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1447.9</c:v>
                </c:pt>
                <c:pt idx="2">
                  <c:v>55.1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1484.2</c:v>
                </c:pt>
                <c:pt idx="2">
                  <c:v>54.8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(-)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-36.299999999999997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2">
                  <c:v>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0528384"/>
        <c:axId val="113828416"/>
        <c:axId val="0"/>
      </c:bar3DChart>
      <c:catAx>
        <c:axId val="120528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3828416"/>
        <c:crosses val="autoZero"/>
        <c:auto val="1"/>
        <c:lblAlgn val="ctr"/>
        <c:lblOffset val="100"/>
        <c:noMultiLvlLbl val="0"/>
      </c:catAx>
      <c:valAx>
        <c:axId val="113828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20528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2542074764255"/>
          <c:y val="0.35856027131440815"/>
          <c:w val="0.20978471239436539"/>
          <c:h val="0.43830662829573036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1504.4</c:v>
                </c:pt>
                <c:pt idx="2">
                  <c:v>1205.5999999999999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1557.8</c:v>
                </c:pt>
                <c:pt idx="2">
                  <c:v>1247.0999999999999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(-)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-53.4</c:v>
                </c:pt>
                <c:pt idx="2">
                  <c:v>-41.5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5904128"/>
        <c:axId val="43621696"/>
        <c:axId val="0"/>
      </c:bar3DChart>
      <c:catAx>
        <c:axId val="659041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43621696"/>
        <c:crosses val="autoZero"/>
        <c:auto val="1"/>
        <c:lblAlgn val="ctr"/>
        <c:lblOffset val="100"/>
        <c:noMultiLvlLbl val="0"/>
      </c:catAx>
      <c:valAx>
        <c:axId val="43621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59041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2542074764055"/>
          <c:y val="0.35856027131441109"/>
          <c:w val="0.20978471239436541"/>
          <c:h val="0.43830662829573186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1508.3</c:v>
                </c:pt>
                <c:pt idx="2">
                  <c:v>1294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1561.7</c:v>
                </c:pt>
                <c:pt idx="2">
                  <c:v>1321.4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(-)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-53.4</c:v>
                </c:pt>
                <c:pt idx="2">
                  <c:v>-27.4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8465664"/>
        <c:axId val="59877056"/>
        <c:axId val="0"/>
      </c:bar3DChart>
      <c:catAx>
        <c:axId val="68465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59877056"/>
        <c:crosses val="autoZero"/>
        <c:auto val="1"/>
        <c:lblAlgn val="ctr"/>
        <c:lblOffset val="100"/>
        <c:noMultiLvlLbl val="0"/>
      </c:catAx>
      <c:valAx>
        <c:axId val="59877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8465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2542074764033"/>
          <c:y val="0.35856027131441143"/>
          <c:w val="0.20978471239436541"/>
          <c:h val="0.43830662829573197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1483.8</c:v>
                </c:pt>
                <c:pt idx="2">
                  <c:v>1416.8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1543.2</c:v>
                </c:pt>
                <c:pt idx="2">
                  <c:v>1456.7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(-)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-59.4</c:v>
                </c:pt>
                <c:pt idx="2">
                  <c:v>-39.799999999999997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8493824"/>
        <c:axId val="59879360"/>
        <c:axId val="0"/>
      </c:bar3DChart>
      <c:catAx>
        <c:axId val="684938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59879360"/>
        <c:crosses val="autoZero"/>
        <c:auto val="1"/>
        <c:lblAlgn val="ctr"/>
        <c:lblOffset val="100"/>
        <c:noMultiLvlLbl val="0"/>
      </c:catAx>
      <c:valAx>
        <c:axId val="59879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8493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2542074764011"/>
          <c:y val="0.35856027131441176"/>
          <c:w val="0.20978471239436541"/>
          <c:h val="0.43830662829573214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1470.8</c:v>
                </c:pt>
                <c:pt idx="2">
                  <c:v>122.4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1507.1</c:v>
                </c:pt>
                <c:pt idx="2">
                  <c:v>124.9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(-)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-36.299999999999997</c:v>
                </c:pt>
                <c:pt idx="2">
                  <c:v>-2.5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9389440"/>
        <c:axId val="117624768"/>
        <c:axId val="0"/>
      </c:bar3DChart>
      <c:catAx>
        <c:axId val="593894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7624768"/>
        <c:crosses val="autoZero"/>
        <c:auto val="1"/>
        <c:lblAlgn val="ctr"/>
        <c:lblOffset val="100"/>
        <c:noMultiLvlLbl val="0"/>
      </c:catAx>
      <c:valAx>
        <c:axId val="1176247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593894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2542074764233"/>
          <c:y val="0.35856027131440843"/>
          <c:w val="0.20978471239436541"/>
          <c:h val="0.43830662829573047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1474.1</c:v>
                </c:pt>
                <c:pt idx="2">
                  <c:v>300.2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1518.9</c:v>
                </c:pt>
                <c:pt idx="2">
                  <c:v>297.3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(-)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-44.8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2">
                  <c:v>2.9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9388928"/>
        <c:axId val="117628224"/>
        <c:axId val="0"/>
      </c:bar3DChart>
      <c:catAx>
        <c:axId val="593889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7628224"/>
        <c:crosses val="autoZero"/>
        <c:auto val="1"/>
        <c:lblAlgn val="ctr"/>
        <c:lblOffset val="100"/>
        <c:noMultiLvlLbl val="0"/>
      </c:catAx>
      <c:valAx>
        <c:axId val="1176282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59388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2542074764211"/>
          <c:y val="0.35856027131440876"/>
          <c:w val="0.20978471239436541"/>
          <c:h val="0.43830662829573064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1475</c:v>
                </c:pt>
                <c:pt idx="2">
                  <c:v>478.2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1520.9</c:v>
                </c:pt>
                <c:pt idx="2">
                  <c:v>444.6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(-)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-45.8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2">
                  <c:v>33.6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0114944"/>
        <c:axId val="60090048"/>
        <c:axId val="0"/>
      </c:bar3DChart>
      <c:catAx>
        <c:axId val="601149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0090048"/>
        <c:crosses val="autoZero"/>
        <c:auto val="1"/>
        <c:lblAlgn val="ctr"/>
        <c:lblOffset val="100"/>
        <c:noMultiLvlLbl val="0"/>
      </c:catAx>
      <c:valAx>
        <c:axId val="60090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01149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2542074764188"/>
          <c:y val="0.3585602713144091"/>
          <c:w val="0.20978471239436541"/>
          <c:h val="0.43830662829573086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1473.9</c:v>
                </c:pt>
                <c:pt idx="2">
                  <c:v>537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1519.8</c:v>
                </c:pt>
                <c:pt idx="2">
                  <c:v>525.6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(-)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-45.8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2">
                  <c:v>11.4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6242176"/>
        <c:axId val="60092352"/>
        <c:axId val="0"/>
      </c:bar3DChart>
      <c:catAx>
        <c:axId val="562421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0092352"/>
        <c:crosses val="autoZero"/>
        <c:auto val="1"/>
        <c:lblAlgn val="ctr"/>
        <c:lblOffset val="100"/>
        <c:noMultiLvlLbl val="0"/>
      </c:catAx>
      <c:valAx>
        <c:axId val="60092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56242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2542074764166"/>
          <c:y val="0.35856027131440943"/>
          <c:w val="0.20978471239436541"/>
          <c:h val="0.43830662829573097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1488.5</c:v>
                </c:pt>
                <c:pt idx="2">
                  <c:v>641.4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1538.5</c:v>
                </c:pt>
                <c:pt idx="2">
                  <c:v>652.4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(-)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-50</c:v>
                </c:pt>
                <c:pt idx="2">
                  <c:v>-11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6390144"/>
        <c:axId val="60094656"/>
        <c:axId val="0"/>
      </c:bar3DChart>
      <c:catAx>
        <c:axId val="563901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0094656"/>
        <c:crosses val="autoZero"/>
        <c:auto val="1"/>
        <c:lblAlgn val="ctr"/>
        <c:lblOffset val="100"/>
        <c:noMultiLvlLbl val="0"/>
      </c:catAx>
      <c:valAx>
        <c:axId val="60094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563901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2542074764144"/>
          <c:y val="0.35856027131440976"/>
          <c:w val="0.20978471239436541"/>
          <c:h val="0.43830662829573114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1484.5</c:v>
                </c:pt>
                <c:pt idx="2">
                  <c:v>788.1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1537.9</c:v>
                </c:pt>
                <c:pt idx="2">
                  <c:v>806.5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(-)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-53.4</c:v>
                </c:pt>
                <c:pt idx="2">
                  <c:v>-18.399999999999999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3396608"/>
        <c:axId val="113771072"/>
        <c:axId val="0"/>
      </c:bar3DChart>
      <c:catAx>
        <c:axId val="433966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3771072"/>
        <c:crosses val="autoZero"/>
        <c:auto val="1"/>
        <c:lblAlgn val="ctr"/>
        <c:lblOffset val="100"/>
        <c:noMultiLvlLbl val="0"/>
      </c:catAx>
      <c:valAx>
        <c:axId val="1137710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433966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2542074764122"/>
          <c:y val="0.3585602713144101"/>
          <c:w val="0.20978471239436541"/>
          <c:h val="0.43830662829573136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1489.9</c:v>
                </c:pt>
                <c:pt idx="2">
                  <c:v>898.3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1543.3</c:v>
                </c:pt>
                <c:pt idx="2">
                  <c:v>937.5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(-)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-53.4</c:v>
                </c:pt>
                <c:pt idx="2">
                  <c:v>-39.1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3466240"/>
        <c:axId val="113773952"/>
        <c:axId val="0"/>
      </c:bar3DChart>
      <c:catAx>
        <c:axId val="434662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3773952"/>
        <c:crosses val="autoZero"/>
        <c:auto val="1"/>
        <c:lblAlgn val="ctr"/>
        <c:lblOffset val="100"/>
        <c:noMultiLvlLbl val="0"/>
      </c:catAx>
      <c:valAx>
        <c:axId val="113773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434662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25420747641"/>
          <c:y val="0.35856027131441043"/>
          <c:w val="0.20978471239436541"/>
          <c:h val="0.43830662829573147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1500.7</c:v>
                </c:pt>
                <c:pt idx="2">
                  <c:v>983.1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1554.1</c:v>
                </c:pt>
                <c:pt idx="2">
                  <c:v>1026.5999999999999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(-)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-53.4</c:v>
                </c:pt>
                <c:pt idx="2">
                  <c:v>-43.5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Профицит (+)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План, млн. рублей</c:v>
                </c:pt>
                <c:pt idx="2">
                  <c:v>Факт, млн. рублей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6658944"/>
        <c:axId val="43619392"/>
        <c:axId val="0"/>
      </c:bar3DChart>
      <c:catAx>
        <c:axId val="566589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43619392"/>
        <c:crosses val="autoZero"/>
        <c:auto val="1"/>
        <c:lblAlgn val="ctr"/>
        <c:lblOffset val="100"/>
        <c:noMultiLvlLbl val="0"/>
      </c:catAx>
      <c:valAx>
        <c:axId val="43619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566589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2542074764077"/>
          <c:y val="0.35856027131441076"/>
          <c:w val="0.20978471239436541"/>
          <c:h val="0.43830662829573164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0.06542</cdr:x>
      <cdr:y>0.06892</cdr:y>
    </cdr:from>
    <cdr:to>
      <cdr:x>0.15888</cdr:x>
      <cdr:y>0.1934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4057" y="377155"/>
          <a:ext cx="720080" cy="6812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1447,9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0.15888</cdr:x>
      <cdr:y>0.06892</cdr:y>
    </cdr:from>
    <cdr:to>
      <cdr:x>0.2869</cdr:x>
      <cdr:y>0.21972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24136" y="377155"/>
          <a:ext cx="986387" cy="8252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1484,2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0.78947</cdr:y>
    </cdr:from>
    <cdr:to>
      <cdr:x>0.31494</cdr:x>
      <cdr:y>0.95656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8152" y="4320480"/>
          <a:ext cx="1058416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-36,3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0.42991</cdr:x>
      <cdr:y>0.75</cdr:y>
    </cdr:from>
    <cdr:to>
      <cdr:x>0.43584</cdr:x>
      <cdr:y>0.75835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2368" y="410445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0.42991</cdr:x>
      <cdr:y>0.72368</cdr:y>
    </cdr:from>
    <cdr:to>
      <cdr:x>0.57662</cdr:x>
      <cdr:y>0.8513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312368" y="3960440"/>
          <a:ext cx="1130424" cy="6983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55,5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0.47664</cdr:x>
      <cdr:y>0.76316</cdr:y>
    </cdr:from>
    <cdr:to>
      <cdr:x>0.62335</cdr:x>
      <cdr:y>0.9434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672443" y="4176464"/>
          <a:ext cx="1130379" cy="9863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55,2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0.53271</cdr:x>
      <cdr:y>0.78947</cdr:y>
    </cdr:from>
    <cdr:to>
      <cdr:x>0.66073</cdr:x>
      <cdr:y>0.95656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104454" y="4320480"/>
          <a:ext cx="986376" cy="9143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0,3</a:t>
          </a:r>
          <a:endParaRPr lang="ru-RU" sz="1200" b="1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0.08411</cdr:x>
      <cdr:y>0.06494</cdr:y>
    </cdr:from>
    <cdr:to>
      <cdr:x>0.17757</cdr:x>
      <cdr:y>0.1934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4112" y="360040"/>
          <a:ext cx="726826" cy="7122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1504,4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0.14019</cdr:x>
      <cdr:y>0.02597</cdr:y>
    </cdr:from>
    <cdr:to>
      <cdr:x>0.2869</cdr:x>
      <cdr:y>0.21972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90239" y="144016"/>
          <a:ext cx="1140943" cy="10742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1557,8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0.78947</cdr:y>
    </cdr:from>
    <cdr:to>
      <cdr:x>0.31494</cdr:x>
      <cdr:y>0.95656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8152" y="4320480"/>
          <a:ext cx="1058416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-53,4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0.42991</cdr:x>
      <cdr:y>0.75</cdr:y>
    </cdr:from>
    <cdr:to>
      <cdr:x>0.43584</cdr:x>
      <cdr:y>0.75835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2368" y="410445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0.42056</cdr:x>
      <cdr:y>0.19481</cdr:y>
    </cdr:from>
    <cdr:to>
      <cdr:x>0.49074</cdr:x>
      <cdr:y>0.27273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270638" y="1080120"/>
          <a:ext cx="545780" cy="4320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1205,6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</cdr:x>
      <cdr:y>0.18182</cdr:y>
    </cdr:from>
    <cdr:to>
      <cdr:x>0.5463</cdr:x>
      <cdr:y>0.32895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888432" y="1008112"/>
          <a:ext cx="360069" cy="8157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1247,1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0.52778</cdr:x>
      <cdr:y>0.78947</cdr:y>
    </cdr:from>
    <cdr:to>
      <cdr:x>0.66073</cdr:x>
      <cdr:y>0.84416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104456" y="4377308"/>
          <a:ext cx="1033951" cy="3032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-41,5</a:t>
          </a:r>
          <a:endParaRPr lang="ru-RU" sz="1200" b="1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0.08411</cdr:x>
      <cdr:y>0.06493</cdr:y>
    </cdr:from>
    <cdr:to>
      <cdr:x>0.17757</cdr:x>
      <cdr:y>0.1934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4112" y="360039"/>
          <a:ext cx="726826" cy="7122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1508,3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0.14019</cdr:x>
      <cdr:y>0.02597</cdr:y>
    </cdr:from>
    <cdr:to>
      <cdr:x>0.2869</cdr:x>
      <cdr:y>0.21972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90239" y="144016"/>
          <a:ext cx="1140943" cy="10742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1561,7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0.78947</cdr:y>
    </cdr:from>
    <cdr:to>
      <cdr:x>0.31494</cdr:x>
      <cdr:y>0.95656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8152" y="4320480"/>
          <a:ext cx="1058416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-53,4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0.42991</cdr:x>
      <cdr:y>0.75</cdr:y>
    </cdr:from>
    <cdr:to>
      <cdr:x>0.43584</cdr:x>
      <cdr:y>0.75835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2368" y="410445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0.42056</cdr:x>
      <cdr:y>0.16883</cdr:y>
    </cdr:from>
    <cdr:to>
      <cdr:x>0.49074</cdr:x>
      <cdr:y>0.27273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270638" y="936103"/>
          <a:ext cx="545780" cy="576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1294,0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0.48148</cdr:x>
      <cdr:y>0.12987</cdr:y>
    </cdr:from>
    <cdr:to>
      <cdr:x>0.5463</cdr:x>
      <cdr:y>0.32895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744404" y="720080"/>
          <a:ext cx="504097" cy="11038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1321,4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0.53271</cdr:x>
      <cdr:y>0.76623</cdr:y>
    </cdr:from>
    <cdr:to>
      <cdr:x>0.66073</cdr:x>
      <cdr:y>0.84416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142813" y="4248472"/>
          <a:ext cx="995594" cy="432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-27,4</a:t>
          </a:r>
          <a:endParaRPr lang="ru-RU" sz="1200" b="1" dirty="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0.08411</cdr:x>
      <cdr:y>0.07792</cdr:y>
    </cdr:from>
    <cdr:to>
      <cdr:x>0.17757</cdr:x>
      <cdr:y>0.12987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4112" y="432048"/>
          <a:ext cx="726826" cy="288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1483,8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0.14019</cdr:x>
      <cdr:y>0.02597</cdr:y>
    </cdr:from>
    <cdr:to>
      <cdr:x>0.2869</cdr:x>
      <cdr:y>0.21972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90239" y="144016"/>
          <a:ext cx="1140943" cy="10742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1543,2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0.78947</cdr:y>
    </cdr:from>
    <cdr:to>
      <cdr:x>0.31494</cdr:x>
      <cdr:y>0.95656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8152" y="4320480"/>
          <a:ext cx="1058416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-59,4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0.42991</cdr:x>
      <cdr:y>0.75</cdr:y>
    </cdr:from>
    <cdr:to>
      <cdr:x>0.43584</cdr:x>
      <cdr:y>0.75835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2368" y="410445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0.42056</cdr:x>
      <cdr:y>0.1039</cdr:y>
    </cdr:from>
    <cdr:to>
      <cdr:x>0.49074</cdr:x>
      <cdr:y>0.16883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270638" y="576064"/>
          <a:ext cx="545780" cy="3600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1416,8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0.48148</cdr:x>
      <cdr:y>0.06494</cdr:y>
    </cdr:from>
    <cdr:to>
      <cdr:x>0.5463</cdr:x>
      <cdr:y>0.15584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744404" y="360040"/>
          <a:ext cx="504097" cy="5040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1456,7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0.53271</cdr:x>
      <cdr:y>0.78947</cdr:y>
    </cdr:from>
    <cdr:to>
      <cdr:x>0.66073</cdr:x>
      <cdr:y>0.84416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142813" y="4377308"/>
          <a:ext cx="995594" cy="3032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-39,9</a:t>
          </a:r>
          <a:endParaRPr lang="ru-RU" sz="12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0.08411</cdr:x>
      <cdr:y>0.07895</cdr:y>
    </cdr:from>
    <cdr:to>
      <cdr:x>0.17757</cdr:x>
      <cdr:y>0.1934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48055" y="432048"/>
          <a:ext cx="720096" cy="6263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1470,8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0.15888</cdr:x>
      <cdr:y>0.03947</cdr:y>
    </cdr:from>
    <cdr:to>
      <cdr:x>0.2869</cdr:x>
      <cdr:y>0.21972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24148" y="216024"/>
          <a:ext cx="986375" cy="9864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1507,1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0.76316</cdr:y>
    </cdr:from>
    <cdr:to>
      <cdr:x>0.31494</cdr:x>
      <cdr:y>0.95656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8151" y="4176464"/>
          <a:ext cx="1058416" cy="1058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-36,3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0.42991</cdr:x>
      <cdr:y>0.75</cdr:y>
    </cdr:from>
    <cdr:to>
      <cdr:x>0.43584</cdr:x>
      <cdr:y>0.75835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2368" y="410445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0.42991</cdr:x>
      <cdr:y>0.72368</cdr:y>
    </cdr:from>
    <cdr:to>
      <cdr:x>0.57662</cdr:x>
      <cdr:y>0.8513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312395" y="3960440"/>
          <a:ext cx="1130379" cy="6983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122,4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0.49533</cdr:x>
      <cdr:y>0.69737</cdr:y>
    </cdr:from>
    <cdr:to>
      <cdr:x>0.62335</cdr:x>
      <cdr:y>0.9434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816446" y="3816424"/>
          <a:ext cx="986376" cy="13464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124,9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0.53271</cdr:x>
      <cdr:y>0.78947</cdr:y>
    </cdr:from>
    <cdr:to>
      <cdr:x>0.66073</cdr:x>
      <cdr:y>0.95656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104454" y="4320480"/>
          <a:ext cx="986376" cy="9143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-2,5</a:t>
          </a:r>
          <a:endParaRPr lang="ru-RU" sz="12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0.08411</cdr:x>
      <cdr:y>0.09211</cdr:y>
    </cdr:from>
    <cdr:to>
      <cdr:x>0.17757</cdr:x>
      <cdr:y>0.1934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48055" y="504056"/>
          <a:ext cx="720096" cy="5543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1474,1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0.14019</cdr:x>
      <cdr:y>0.02632</cdr:y>
    </cdr:from>
    <cdr:to>
      <cdr:x>0.2869</cdr:x>
      <cdr:y>0.21972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80144" y="144016"/>
          <a:ext cx="1130379" cy="10584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1518,9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0.78947</cdr:y>
    </cdr:from>
    <cdr:to>
      <cdr:x>0.31494</cdr:x>
      <cdr:y>0.95656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8152" y="4320480"/>
          <a:ext cx="1058416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-44,8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0.42991</cdr:x>
      <cdr:y>0.75</cdr:y>
    </cdr:from>
    <cdr:to>
      <cdr:x>0.43584</cdr:x>
      <cdr:y>0.75835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2368" y="410445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0.42991</cdr:x>
      <cdr:y>0.63158</cdr:y>
    </cdr:from>
    <cdr:to>
      <cdr:x>0.57662</cdr:x>
      <cdr:y>0.8513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312395" y="3456384"/>
          <a:ext cx="1130379" cy="12024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300,2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0.47664</cdr:x>
      <cdr:y>0.65789</cdr:y>
    </cdr:from>
    <cdr:to>
      <cdr:x>0.63551</cdr:x>
      <cdr:y>0.9434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672443" y="3600400"/>
          <a:ext cx="1224101" cy="15624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297,3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0.52336</cdr:x>
      <cdr:y>0.78947</cdr:y>
    </cdr:from>
    <cdr:to>
      <cdr:x>0.66073</cdr:x>
      <cdr:y>0.95656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032448" y="4320460"/>
          <a:ext cx="1058382" cy="9144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2,9</a:t>
          </a:r>
          <a:endParaRPr lang="ru-RU" sz="12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0.08411</cdr:x>
      <cdr:y>0.09211</cdr:y>
    </cdr:from>
    <cdr:to>
      <cdr:x>0.17757</cdr:x>
      <cdr:y>0.1934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48055" y="504056"/>
          <a:ext cx="720096" cy="5543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1475,0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0.14019</cdr:x>
      <cdr:y>0.03947</cdr:y>
    </cdr:from>
    <cdr:to>
      <cdr:x>0.2869</cdr:x>
      <cdr:y>0.21972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80144" y="216024"/>
          <a:ext cx="1130379" cy="9864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1520,9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0.78947</cdr:y>
    </cdr:from>
    <cdr:to>
      <cdr:x>0.31494</cdr:x>
      <cdr:y>0.95656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8152" y="4320480"/>
          <a:ext cx="1058416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-45,8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0.42991</cdr:x>
      <cdr:y>0.75</cdr:y>
    </cdr:from>
    <cdr:to>
      <cdr:x>0.43584</cdr:x>
      <cdr:y>0.75835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2368" y="410445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0.42056</cdr:x>
      <cdr:y>0.55263</cdr:y>
    </cdr:from>
    <cdr:to>
      <cdr:x>0.57662</cdr:x>
      <cdr:y>0.8513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240354" y="3024336"/>
          <a:ext cx="1202420" cy="16344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478,2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0.47664</cdr:x>
      <cdr:y>0.57895</cdr:y>
    </cdr:from>
    <cdr:to>
      <cdr:x>0.62335</cdr:x>
      <cdr:y>0.9434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672408" y="3168352"/>
          <a:ext cx="1130414" cy="19945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444,6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0.53271</cdr:x>
      <cdr:y>0.77632</cdr:y>
    </cdr:from>
    <cdr:to>
      <cdr:x>0.66073</cdr:x>
      <cdr:y>0.95656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104454" y="4248472"/>
          <a:ext cx="986376" cy="9864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33,6</a:t>
          </a:r>
          <a:endParaRPr lang="ru-RU" sz="12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0.08411</cdr:x>
      <cdr:y>0.07895</cdr:y>
    </cdr:from>
    <cdr:to>
      <cdr:x>0.17757</cdr:x>
      <cdr:y>0.1934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4112" y="432048"/>
          <a:ext cx="726826" cy="6263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1473,9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0.14019</cdr:x>
      <cdr:y>0.03947</cdr:y>
    </cdr:from>
    <cdr:to>
      <cdr:x>0.2869</cdr:x>
      <cdr:y>0.21972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90239" y="216024"/>
          <a:ext cx="1140943" cy="9864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1519,8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0.78947</cdr:y>
    </cdr:from>
    <cdr:to>
      <cdr:x>0.31494</cdr:x>
      <cdr:y>0.95656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8152" y="4320480"/>
          <a:ext cx="1058416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-45,8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0.42991</cdr:x>
      <cdr:y>0.75</cdr:y>
    </cdr:from>
    <cdr:to>
      <cdr:x>0.43584</cdr:x>
      <cdr:y>0.75835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2368" y="410445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0.42056</cdr:x>
      <cdr:y>0.51316</cdr:y>
    </cdr:from>
    <cdr:to>
      <cdr:x>0.57662</cdr:x>
      <cdr:y>0.8513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270638" y="2808312"/>
          <a:ext cx="1213657" cy="18505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537,0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0.49074</cdr:x>
      <cdr:y>0.53947</cdr:y>
    </cdr:from>
    <cdr:to>
      <cdr:x>0.62335</cdr:x>
      <cdr:y>0.60526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816424" y="2952308"/>
          <a:ext cx="1031284" cy="3600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525,6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0.53271</cdr:x>
      <cdr:y>0.78947</cdr:y>
    </cdr:from>
    <cdr:to>
      <cdr:x>0.66073</cdr:x>
      <cdr:y>0.95656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142813" y="4320480"/>
          <a:ext cx="995594" cy="9143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11,4</a:t>
          </a:r>
          <a:endParaRPr lang="ru-RU" sz="1200" b="1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0.08411</cdr:x>
      <cdr:y>0.07895</cdr:y>
    </cdr:from>
    <cdr:to>
      <cdr:x>0.17757</cdr:x>
      <cdr:y>0.1934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4112" y="432048"/>
          <a:ext cx="726826" cy="6263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1488,5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0.14019</cdr:x>
      <cdr:y>0.03947</cdr:y>
    </cdr:from>
    <cdr:to>
      <cdr:x>0.2869</cdr:x>
      <cdr:y>0.21972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90239" y="216024"/>
          <a:ext cx="1140943" cy="9864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1538,5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0.78947</cdr:y>
    </cdr:from>
    <cdr:to>
      <cdr:x>0.31494</cdr:x>
      <cdr:y>0.95656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8152" y="4320480"/>
          <a:ext cx="1058416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-50,0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0.42991</cdr:x>
      <cdr:y>0.75</cdr:y>
    </cdr:from>
    <cdr:to>
      <cdr:x>0.43584</cdr:x>
      <cdr:y>0.75835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2368" y="410445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0.42056</cdr:x>
      <cdr:y>0.48684</cdr:y>
    </cdr:from>
    <cdr:to>
      <cdr:x>0.57662</cdr:x>
      <cdr:y>0.8513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270638" y="2664296"/>
          <a:ext cx="1213657" cy="19945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641,4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0.47664</cdr:x>
      <cdr:y>0.44737</cdr:y>
    </cdr:from>
    <cdr:to>
      <cdr:x>0.62335</cdr:x>
      <cdr:y>0.9434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706764" y="2448272"/>
          <a:ext cx="1140944" cy="27145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652,4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0.53704</cdr:x>
      <cdr:y>0.78947</cdr:y>
    </cdr:from>
    <cdr:to>
      <cdr:x>0.66073</cdr:x>
      <cdr:y>0.95656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176464" y="4320460"/>
          <a:ext cx="961943" cy="9144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-11,0</a:t>
          </a:r>
          <a:endParaRPr lang="ru-RU" sz="1200" b="1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0.08411</cdr:x>
      <cdr:y>0.07895</cdr:y>
    </cdr:from>
    <cdr:to>
      <cdr:x>0.17757</cdr:x>
      <cdr:y>0.1934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4112" y="432048"/>
          <a:ext cx="726826" cy="6263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1484,5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0.14019</cdr:x>
      <cdr:y>0.03947</cdr:y>
    </cdr:from>
    <cdr:to>
      <cdr:x>0.2869</cdr:x>
      <cdr:y>0.21972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90239" y="216024"/>
          <a:ext cx="1140943" cy="9864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1537,9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0.78947</cdr:y>
    </cdr:from>
    <cdr:to>
      <cdr:x>0.31494</cdr:x>
      <cdr:y>0.95656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8152" y="4320480"/>
          <a:ext cx="1058416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-53,4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0.42991</cdr:x>
      <cdr:y>0.75</cdr:y>
    </cdr:from>
    <cdr:to>
      <cdr:x>0.43584</cdr:x>
      <cdr:y>0.75835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2368" y="410445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0.42056</cdr:x>
      <cdr:y>0.40789</cdr:y>
    </cdr:from>
    <cdr:to>
      <cdr:x>0.57662</cdr:x>
      <cdr:y>0.8513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270638" y="2232247"/>
          <a:ext cx="1213657" cy="24265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788,1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0.47664</cdr:x>
      <cdr:y>0.36842</cdr:y>
    </cdr:from>
    <cdr:to>
      <cdr:x>0.62335</cdr:x>
      <cdr:y>0.9434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706764" y="2016224"/>
          <a:ext cx="1140944" cy="31466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806,5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0.53271</cdr:x>
      <cdr:y>0.77632</cdr:y>
    </cdr:from>
    <cdr:to>
      <cdr:x>0.66073</cdr:x>
      <cdr:y>0.95656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142813" y="4248472"/>
          <a:ext cx="995594" cy="9864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-18,4</a:t>
          </a:r>
          <a:endParaRPr lang="ru-RU" sz="1200" b="1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0.08411</cdr:x>
      <cdr:y>0.06579</cdr:y>
    </cdr:from>
    <cdr:to>
      <cdr:x>0.17757</cdr:x>
      <cdr:y>0.1934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4112" y="360040"/>
          <a:ext cx="726826" cy="6983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1489,9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0.14019</cdr:x>
      <cdr:y>0.01316</cdr:y>
    </cdr:from>
    <cdr:to>
      <cdr:x>0.2869</cdr:x>
      <cdr:y>0.21972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90239" y="72008"/>
          <a:ext cx="1140943" cy="11304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1543,3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0.78947</cdr:y>
    </cdr:from>
    <cdr:to>
      <cdr:x>0.31494</cdr:x>
      <cdr:y>0.95656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8152" y="4320480"/>
          <a:ext cx="1058416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-53,4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0.42991</cdr:x>
      <cdr:y>0.75</cdr:y>
    </cdr:from>
    <cdr:to>
      <cdr:x>0.43584</cdr:x>
      <cdr:y>0.75835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2368" y="410445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0.42056</cdr:x>
      <cdr:y>0.31579</cdr:y>
    </cdr:from>
    <cdr:to>
      <cdr:x>0.57662</cdr:x>
      <cdr:y>0.40789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270638" y="1728195"/>
          <a:ext cx="1213657" cy="5040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898,3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0.47664</cdr:x>
      <cdr:y>0.32895</cdr:y>
    </cdr:from>
    <cdr:to>
      <cdr:x>0.62335</cdr:x>
      <cdr:y>0.9434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706764" y="1800200"/>
          <a:ext cx="1140944" cy="33626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937,5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0.52778</cdr:x>
      <cdr:y>0.78947</cdr:y>
    </cdr:from>
    <cdr:to>
      <cdr:x>0.66073</cdr:x>
      <cdr:y>0.95656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104473" y="4320480"/>
          <a:ext cx="1033934" cy="9143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-39,1</a:t>
          </a:r>
          <a:endParaRPr lang="ru-RU" sz="1200" b="1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0.08411</cdr:x>
      <cdr:y>0.06493</cdr:y>
    </cdr:from>
    <cdr:to>
      <cdr:x>0.17757</cdr:x>
      <cdr:y>0.1934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4112" y="360039"/>
          <a:ext cx="726826" cy="7122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1500,7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0.14019</cdr:x>
      <cdr:y>0.02597</cdr:y>
    </cdr:from>
    <cdr:to>
      <cdr:x>0.2869</cdr:x>
      <cdr:y>0.21972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90239" y="144015"/>
          <a:ext cx="1140943" cy="10742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1554,1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0.17757</cdr:x>
      <cdr:y>0.78947</cdr:y>
    </cdr:from>
    <cdr:to>
      <cdr:x>0.31494</cdr:x>
      <cdr:y>0.95656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368152" y="4320480"/>
          <a:ext cx="1058416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-53,4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0.42991</cdr:x>
      <cdr:y>0.75</cdr:y>
    </cdr:from>
    <cdr:to>
      <cdr:x>0.43584</cdr:x>
      <cdr:y>0.75835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2368" y="410445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0.42056</cdr:x>
      <cdr:y>0.2987</cdr:y>
    </cdr:from>
    <cdr:to>
      <cdr:x>0.57662</cdr:x>
      <cdr:y>0.36842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270638" y="1656184"/>
          <a:ext cx="1213657" cy="3865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983,1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0.48148</cdr:x>
      <cdr:y>0.24675</cdr:y>
    </cdr:from>
    <cdr:to>
      <cdr:x>0.62819</cdr:x>
      <cdr:y>0.32895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744404" y="1368152"/>
          <a:ext cx="1140944" cy="4557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1026,6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0.51852</cdr:x>
      <cdr:y>0.78947</cdr:y>
    </cdr:from>
    <cdr:to>
      <cdr:x>0.66073</cdr:x>
      <cdr:y>0.95656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032448" y="4377308"/>
          <a:ext cx="1105959" cy="9264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-43,5</a:t>
          </a:r>
          <a:endParaRPr lang="ru-RU" sz="12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F20707-FB54-4708-9E3F-959429A44D3A}" type="datetimeFigureOut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FDDC89-129A-41EF-8315-914F5C96B6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2598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B2A890-E11C-44CF-94B3-C9483457525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FD2FA-0951-40CB-84AB-7CAF41EC4C80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3AAE6-BB7F-4B41-8F19-CE9A77357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F7FE-EF32-4EBD-83CC-73046D318F09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296B6-2E1C-4DA7-8AF3-DB6981AA3C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8BF18-AB7D-4358-8EA5-9E09C91BEC6B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02B4F-B2A3-4C02-A45C-B60D817521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59766-BE97-4877-9D76-3D87292FF5D8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51E0E-AEBE-45B4-8AEF-D0AE79C992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F1A91-EBA3-48A9-B2DE-A75FDC1B9194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11AB2-2EB6-46D0-9F91-518E263FC5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7C93F-F4B2-45A1-A959-F7EDE2E2ED0D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EBBF6-64B8-47F0-9521-0DA6A91D12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FD666-C9DF-4FD8-A8CD-37D8F511A610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84085-55A0-475D-A5C2-D8034E7281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3E3FB-5A6B-48F9-970D-DB045FAA6851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F5CC6-9D99-4B03-A943-8BFE05AC60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172F6-F05A-4D3E-9C99-79485C84CDB3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7799D-A46A-466C-A664-6D1A4586E8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59CD8-03FE-4D77-98F3-CB75E8185F7A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7F58B-BBFC-4352-A11E-82B89AD1A7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FBD5C-71AF-4D54-ABE1-8723CEB34F35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FFF21-BADE-4CD1-87F1-7B1B2ECD79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349453-88D7-4FEC-B6DB-E674280B1398}" type="datetime1">
              <a:rPr lang="ru-RU"/>
              <a:pPr>
                <a:defRPr/>
              </a:pPr>
              <a:t>чт 26.03.26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8CE1212-E60A-4EB6-A5CD-EF44B2FCD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0" r:id="rId2"/>
    <p:sldLayoutId id="2147483749" r:id="rId3"/>
    <p:sldLayoutId id="2147483748" r:id="rId4"/>
    <p:sldLayoutId id="2147483747" r:id="rId5"/>
    <p:sldLayoutId id="2147483746" r:id="rId6"/>
    <p:sldLayoutId id="2147483745" r:id="rId7"/>
    <p:sldLayoutId id="2147483744" r:id="rId8"/>
    <p:sldLayoutId id="2147483743" r:id="rId9"/>
    <p:sldLayoutId id="2147483742" r:id="rId10"/>
    <p:sldLayoutId id="2147483741" r:id="rId11"/>
  </p:sldLayoutIdLst>
  <p:transition spd="med">
    <p:cover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WordArt 37"/>
          <p:cNvSpPr>
            <a:spLocks noChangeArrowheads="1" noChangeShapeType="1" noTextEdit="1"/>
          </p:cNvSpPr>
          <p:nvPr/>
        </p:nvSpPr>
        <p:spPr bwMode="auto">
          <a:xfrm>
            <a:off x="301625" y="1285875"/>
            <a:ext cx="871537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28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332656"/>
            <a:ext cx="88204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 smtClean="0"/>
              <a:t>Исполнение  бюджета Вознесенского муниципального округа на 01.02.2025 года</a:t>
            </a:r>
            <a:endParaRPr lang="ru-RU" sz="2000" i="1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033443249"/>
              </p:ext>
            </p:extLst>
          </p:nvPr>
        </p:nvGraphicFramePr>
        <p:xfrm>
          <a:off x="899592" y="908720"/>
          <a:ext cx="770485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Исполнение бюджета Вознесенского муниципального округа</a:t>
            </a:r>
          </a:p>
          <a:p>
            <a:pPr algn="ctr"/>
            <a:r>
              <a:rPr lang="ru-RU" sz="2000" dirty="0" smtClean="0"/>
              <a:t> на </a:t>
            </a:r>
            <a:r>
              <a:rPr lang="ru-RU" sz="2000" dirty="0" smtClean="0"/>
              <a:t>01.11.2025 </a:t>
            </a:r>
            <a:r>
              <a:rPr lang="ru-RU" sz="2000" dirty="0" smtClean="0"/>
              <a:t>года</a:t>
            </a:r>
            <a:endParaRPr lang="ru-RU" sz="20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30598306"/>
              </p:ext>
            </p:extLst>
          </p:nvPr>
        </p:nvGraphicFramePr>
        <p:xfrm>
          <a:off x="827584" y="908720"/>
          <a:ext cx="777686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Исполнение бюджета Вознесенского муниципального округа</a:t>
            </a:r>
          </a:p>
          <a:p>
            <a:pPr algn="ctr"/>
            <a:r>
              <a:rPr lang="ru-RU" sz="2000" dirty="0" smtClean="0"/>
              <a:t> на </a:t>
            </a:r>
            <a:r>
              <a:rPr lang="ru-RU" sz="2000" dirty="0" smtClean="0"/>
              <a:t>01.12.2025 </a:t>
            </a:r>
            <a:r>
              <a:rPr lang="ru-RU" sz="2000" dirty="0" smtClean="0"/>
              <a:t>года</a:t>
            </a:r>
            <a:endParaRPr lang="ru-RU" sz="20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51345144"/>
              </p:ext>
            </p:extLst>
          </p:nvPr>
        </p:nvGraphicFramePr>
        <p:xfrm>
          <a:off x="827584" y="908720"/>
          <a:ext cx="777686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60649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Исполнение бюджета Вознесенского муниципального округа </a:t>
            </a:r>
          </a:p>
          <a:p>
            <a:pPr algn="ctr"/>
            <a:r>
              <a:rPr lang="ru-RU" sz="2000" dirty="0" smtClean="0"/>
              <a:t>на </a:t>
            </a:r>
            <a:r>
              <a:rPr lang="ru-RU" sz="2000" dirty="0" smtClean="0"/>
              <a:t>01.01.2026 </a:t>
            </a:r>
            <a:r>
              <a:rPr lang="ru-RU" sz="2000" dirty="0" smtClean="0"/>
              <a:t>года</a:t>
            </a:r>
            <a:endParaRPr lang="ru-RU" sz="20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974083329"/>
              </p:ext>
            </p:extLst>
          </p:nvPr>
        </p:nvGraphicFramePr>
        <p:xfrm>
          <a:off x="827584" y="908720"/>
          <a:ext cx="777686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Исполнение  бюджета Вознесенского муниципального округа  на 01.03.2025 года</a:t>
            </a:r>
            <a:endParaRPr lang="ru-RU" sz="20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28612916"/>
              </p:ext>
            </p:extLst>
          </p:nvPr>
        </p:nvGraphicFramePr>
        <p:xfrm>
          <a:off x="899592" y="908720"/>
          <a:ext cx="770485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Исполнение бюджета Вознесенского муниципального округа на 01.04.2025 года</a:t>
            </a:r>
            <a:endParaRPr lang="ru-RU" sz="20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83375202"/>
              </p:ext>
            </p:extLst>
          </p:nvPr>
        </p:nvGraphicFramePr>
        <p:xfrm>
          <a:off x="899592" y="908720"/>
          <a:ext cx="770485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Исполнение бюджета Вознесенского муниципального округа на 01.05.2025 года</a:t>
            </a:r>
            <a:endParaRPr lang="ru-RU" sz="20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46024393"/>
              </p:ext>
            </p:extLst>
          </p:nvPr>
        </p:nvGraphicFramePr>
        <p:xfrm>
          <a:off x="899592" y="908720"/>
          <a:ext cx="770485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Исполнение бюджета Вознесенского муниципального округа на </a:t>
            </a:r>
            <a:r>
              <a:rPr lang="ru-RU" sz="2000" dirty="0" smtClean="0"/>
              <a:t>01.06.2025 </a:t>
            </a:r>
            <a:r>
              <a:rPr lang="ru-RU" sz="2000" dirty="0" smtClean="0"/>
              <a:t>года</a:t>
            </a:r>
            <a:endParaRPr lang="ru-RU" sz="20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664469396"/>
              </p:ext>
            </p:extLst>
          </p:nvPr>
        </p:nvGraphicFramePr>
        <p:xfrm>
          <a:off x="827584" y="908720"/>
          <a:ext cx="777686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Исполнение бюджета Вознесенского муниципального округа на </a:t>
            </a:r>
            <a:r>
              <a:rPr lang="ru-RU" sz="2000" dirty="0" smtClean="0"/>
              <a:t>01.07.2025 </a:t>
            </a:r>
            <a:r>
              <a:rPr lang="ru-RU" sz="2000" dirty="0" smtClean="0"/>
              <a:t>года</a:t>
            </a:r>
            <a:endParaRPr lang="ru-RU" sz="20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146181475"/>
              </p:ext>
            </p:extLst>
          </p:nvPr>
        </p:nvGraphicFramePr>
        <p:xfrm>
          <a:off x="827584" y="908720"/>
          <a:ext cx="777686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Исполнение бюджета Вознесенского муниципального округа на </a:t>
            </a:r>
            <a:r>
              <a:rPr lang="ru-RU" sz="2000" dirty="0" smtClean="0"/>
              <a:t>01.08.2025 </a:t>
            </a:r>
            <a:r>
              <a:rPr lang="ru-RU" sz="2000" dirty="0" smtClean="0"/>
              <a:t>года</a:t>
            </a:r>
            <a:endParaRPr lang="ru-RU" sz="20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465415502"/>
              </p:ext>
            </p:extLst>
          </p:nvPr>
        </p:nvGraphicFramePr>
        <p:xfrm>
          <a:off x="827584" y="908720"/>
          <a:ext cx="777686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Исполнение бюджета Вознесенского муниципального округа </a:t>
            </a:r>
          </a:p>
          <a:p>
            <a:pPr algn="ctr"/>
            <a:r>
              <a:rPr lang="ru-RU" sz="2000" dirty="0" smtClean="0"/>
              <a:t>на </a:t>
            </a:r>
            <a:r>
              <a:rPr lang="ru-RU" sz="2000" dirty="0" smtClean="0"/>
              <a:t>01.09.2025 </a:t>
            </a:r>
            <a:r>
              <a:rPr lang="ru-RU" sz="2000" dirty="0" smtClean="0"/>
              <a:t>года</a:t>
            </a:r>
            <a:endParaRPr lang="ru-RU" sz="20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938626293"/>
              </p:ext>
            </p:extLst>
          </p:nvPr>
        </p:nvGraphicFramePr>
        <p:xfrm>
          <a:off x="827584" y="908720"/>
          <a:ext cx="777686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Исполнение бюджета Вознесенского муниципального округа</a:t>
            </a:r>
          </a:p>
          <a:p>
            <a:pPr algn="ctr"/>
            <a:r>
              <a:rPr lang="ru-RU" sz="2000" dirty="0" smtClean="0"/>
              <a:t> на </a:t>
            </a:r>
            <a:r>
              <a:rPr lang="ru-RU" sz="2000" dirty="0" smtClean="0"/>
              <a:t>01.10.2025 </a:t>
            </a:r>
            <a:r>
              <a:rPr lang="ru-RU" sz="2000" dirty="0" smtClean="0"/>
              <a:t>года</a:t>
            </a:r>
            <a:endParaRPr lang="ru-RU" sz="20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71470769"/>
              </p:ext>
            </p:extLst>
          </p:nvPr>
        </p:nvGraphicFramePr>
        <p:xfrm>
          <a:off x="827584" y="908720"/>
          <a:ext cx="777686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cover/>
  </p:transition>
</p:sld>
</file>

<file path=ppt/theme/theme1.xml><?xml version="1.0" encoding="utf-8"?>
<a:theme xmlns:a="http://schemas.openxmlformats.org/drawingml/2006/main" name="kf-budget-dlya-grazhdan-2017-1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kf-budget-dlya-grazhdan-2017-19</Template>
  <TotalTime>6889</TotalTime>
  <Words>192</Words>
  <Application>Microsoft Office PowerPoint</Application>
  <PresentationFormat>Экран (4:3)</PresentationFormat>
  <Paragraphs>90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kf-budget-dlya-grazhdan-2017-19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fu7</dc:creator>
  <cp:lastModifiedBy>Kutkina</cp:lastModifiedBy>
  <cp:revision>1037</cp:revision>
  <cp:lastPrinted>2016-11-28T06:14:40Z</cp:lastPrinted>
  <dcterms:created xsi:type="dcterms:W3CDTF">2016-11-11T08:46:48Z</dcterms:created>
  <dcterms:modified xsi:type="dcterms:W3CDTF">2026-03-26T11:13:07Z</dcterms:modified>
</cp:coreProperties>
</file>